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s://refactoring.guru/images/patterns/diagrams/adapter/problem-en-2x.pn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refactoring.guru/images/patterns/diagrams/adapter/solution-en.png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bridge" TargetMode="External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s://refactoring.guru/images/patterns/content/bridge/bridge-2-en.png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refactoring.guru/images/patterns/diagrams/composite/live-example.png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hyperlink" Target="https://refactoring.guru/images/patterns/content/composite/composite-comic-1-en.pn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hyperlink" Target="https://refactoring.guru/design-patterns/structural-pattern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de" TargetMode="External"/><Relationship Id="rId3" Type="http://schemas.openxmlformats.org/officeDocument/2006/relationships/image" Target="../media/image1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s://refactoring.guru/images/patterns/content/decorator/decorator-comic-1.png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hyperlink" Target="https://refactoring.guru/images/patterns/diagrams/decorator/problem2.png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hyperlink" Target="https://refactoring.guru/images/patterns/diagrams/facade/live-example-en.png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hyperlink" Target="https://refactoring.guru/images/patterns/diagrams/flyweight/problem-en.png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hyperlink" Target="https://refactoring.guru/images/patterns/diagrams/proxy/solution-en.png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kturmust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Strukturmuster</a:t>
            </a:r>
          </a:p>
        </p:txBody>
      </p:sp>
      <p:sp>
        <p:nvSpPr>
          <p:cNvPr id="152" name="(Structural Patterns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(Structural Patterns)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153" y="7361245"/>
            <a:ext cx="118364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Quelle: https://refactoring.guru/"/>
          <p:cNvSpPr txBox="1"/>
          <p:nvPr/>
        </p:nvSpPr>
        <p:spPr>
          <a:xfrm>
            <a:off x="15016660" y="12579298"/>
            <a:ext cx="43933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</a:t>
            </a:r>
          </a:p>
        </p:txBody>
      </p:sp>
      <p:sp>
        <p:nvSpPr>
          <p:cNvPr id="155" name="Patrick Creutzburg, 24. November 2020…"/>
          <p:cNvSpPr txBox="1"/>
          <p:nvPr/>
        </p:nvSpPr>
        <p:spPr>
          <a:xfrm>
            <a:off x="1201340" y="11859862"/>
            <a:ext cx="21971003" cy="136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Patrick Creutzburg, 24. November 2020</a:t>
            </a:r>
          </a:p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Twitter: @Itchimonji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184" name="Anpassung der Schnittstelle einer Klasse an ein anderes erwartetes Interface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Anpassung der Schnittstelle einer Klasse an ein anderes erwartetes Interface</a:t>
            </a:r>
          </a:p>
          <a:p>
            <a:pPr/>
            <a:r>
              <a:t>ermöglicht Zusammenarbeit von Klassen, die aufgrund von Inkompatibilität nicht dazu in der Lage wären</a:t>
            </a:r>
          </a:p>
        </p:txBody>
      </p:sp>
      <p:pic>
        <p:nvPicPr>
          <p:cNvPr id="185" name="Screen Shot 2020-11-24 at 22.44.20.png" descr="Screen Shot 2020-11-24 at 22.44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946" y="6117151"/>
            <a:ext cx="17160108" cy="6458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Quelle: https://refactoring.guru/images/patterns/diagrams/adapter/problem-en-2x.png"/>
          <p:cNvSpPr txBox="1"/>
          <p:nvPr/>
        </p:nvSpPr>
        <p:spPr>
          <a:xfrm>
            <a:off x="6263639" y="12682256"/>
            <a:ext cx="118567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https://refactoring.guru/images/patterns/diagrams/adapter/problem-en-2x.png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189" name="wenn Schnittstelle verwendet werden soll, die den aktuellen Anforderungen nicht entspric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Schnittstelle verwendet werden soll, die den aktuellen Anforderungen nicht entspricht</a:t>
            </a:r>
          </a:p>
          <a:p>
            <a:pPr/>
            <a:r>
              <a:t>wenn wiederverwendbare Klasse erzeugt wird, die mit vorhandenen Klassen oder Schnittstellen nicht kompatibel ist</a:t>
            </a:r>
          </a:p>
          <a:p>
            <a:pPr/>
            <a:r>
              <a:t>wenn Schnittstellen der Basisklassen adaptiert werden sollen</a:t>
            </a:r>
          </a:p>
          <a:p>
            <a:pPr/>
            <a:r>
              <a:t>Klassenadapter -&gt; falls Mehrfachvererbung möglich</a:t>
            </a:r>
          </a:p>
          <a:p>
            <a:pPr/>
            <a:r>
              <a:t>ansonsten Objektadapter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192" name="(Klassenadapter) funktionieren nicht, wenn Klassen mitsamt ihren Unterklassen adaptiert werden sollen, da das adaptierte Objekt durch Zuweisung die Adaptee-Klasse an die Target-Schnittstelle angepasst wurde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(Klassenadapter) funktionieren nicht, wenn Klassen mitsamt ihren Unterklassen adaptiert werden sollen, da das adaptierte Objekt durch Zuweisung die Adaptee-Klasse an die Target-Schnittstelle angepasst wurde</a:t>
            </a:r>
          </a:p>
          <a:p>
            <a:pPr/>
            <a:r>
              <a:t>(Klassenadapter) nutzt nur 1 Objekt</a:t>
            </a:r>
          </a:p>
          <a:p>
            <a:pPr/>
            <a:r>
              <a:t>(Objektadapter) ermöglicht einzelnen Adapter die Zusammenarbeit mit mehreren adaptierten Objekten</a:t>
            </a:r>
          </a:p>
          <a:p>
            <a:pPr/>
            <a:r>
              <a:t>erschwert das Überschreiben des Verhaltens des Adapter-Objektes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unterschiedlicher Anpassungsaufwand beim Einsatz eines Adapters (von gering bis komplex)…"/>
          <p:cNvSpPr txBox="1"/>
          <p:nvPr>
            <p:ph type="body" idx="1"/>
          </p:nvPr>
        </p:nvSpPr>
        <p:spPr>
          <a:xfrm>
            <a:off x="1206500" y="1018836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unterschiedlicher Anpassungsaufwand beim Einsatz eines Adapters (von gering bis komplex)</a:t>
            </a:r>
          </a:p>
          <a:p>
            <a:pPr/>
            <a:r>
              <a:t>Steckbare Adapter - direkte Integrierung in wiederzuverwendenden Klassen derselben Schnittstelle</a:t>
            </a:r>
          </a:p>
          <a:p>
            <a:pPr/>
            <a:r>
              <a:t>2-Wege-Adapter, falls unterschiedliche Clients gleiche Transparenz in beide Richtungen benötigen</a:t>
            </a:r>
          </a:p>
        </p:txBody>
      </p:sp>
      <p:pic>
        <p:nvPicPr>
          <p:cNvPr id="195" name="Screen Shot 2020-11-24 at 23.05.34.png" descr="Screen Shot 2020-11-24 at 23.0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687" y="6307009"/>
            <a:ext cx="9832618" cy="619613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source: https://refactoring.guru/images/patterns/diagrams/adapter/solution-en.png"/>
          <p:cNvSpPr txBox="1"/>
          <p:nvPr/>
        </p:nvSpPr>
        <p:spPr>
          <a:xfrm>
            <a:off x="8102772" y="12670077"/>
            <a:ext cx="117884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06. Adapter.jpg" descr="06. Adap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93" y="1255235"/>
            <a:ext cx="21759214" cy="11205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rid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Bridge</a:t>
            </a:r>
          </a:p>
        </p:txBody>
      </p:sp>
      <p:sp>
        <p:nvSpPr>
          <p:cNvPr id="203" name="Brück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Brücke</a:t>
            </a:r>
          </a:p>
        </p:txBody>
      </p:sp>
      <p:sp>
        <p:nvSpPr>
          <p:cNvPr id="204" name="Quelle: https://refactoring.guru/design-patterns/bridge"/>
          <p:cNvSpPr txBox="1"/>
          <p:nvPr/>
        </p:nvSpPr>
        <p:spPr>
          <a:xfrm>
            <a:off x="10252901" y="12634245"/>
            <a:ext cx="752063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https://refactoring.guru/design-patterns/bridge</a:t>
            </a:r>
          </a:p>
        </p:txBody>
      </p:sp>
      <p:pic>
        <p:nvPicPr>
          <p:cNvPr id="205" name="Screen Shot 2020-11-24 at 23.09.58.png" descr="Screen Shot 2020-11-24 at 23.09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7485" y="961953"/>
            <a:ext cx="17923161" cy="1119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7. Bridge example.jpg" descr="07. Bridg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671" y="462839"/>
            <a:ext cx="19858658" cy="12790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12" name="Entkopplung einer Abstraktion von ihrer Implementierung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Entkopplung einer Abstraktion von ihrer Implementierung </a:t>
            </a:r>
          </a:p>
          <a:p>
            <a:pPr/>
            <a:r>
              <a:t>unabhängige Variation von Abstraktion und Implementierung</a:t>
            </a:r>
          </a:p>
        </p:txBody>
      </p:sp>
      <p:pic>
        <p:nvPicPr>
          <p:cNvPr id="213" name="Screen Shot 2020-12-02 at 22.38.43.png" descr="Screen Shot 2020-12-02 at 22.3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759" y="6281439"/>
            <a:ext cx="12340482" cy="602471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source: https://refactoring.guru/images/patterns/diagrams/bridge/solution-en.png"/>
          <p:cNvSpPr txBox="1"/>
          <p:nvPr/>
        </p:nvSpPr>
        <p:spPr>
          <a:xfrm>
            <a:off x="6388150" y="12663976"/>
            <a:ext cx="116077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https://refactoring.guru/images/patterns/diagrams/bridge/solution-en.png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5615" y="3133092"/>
            <a:ext cx="5545183" cy="783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sources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0820" y="3974802"/>
            <a:ext cx="5080001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refactoring.guru/"/>
          <p:cNvSpPr txBox="1"/>
          <p:nvPr/>
        </p:nvSpPr>
        <p:spPr>
          <a:xfrm>
            <a:off x="15970762" y="10621576"/>
            <a:ext cx="3360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https://refactoring.guru/</a:t>
            </a:r>
          </a:p>
        </p:txBody>
      </p:sp>
      <p:sp>
        <p:nvSpPr>
          <p:cNvPr id="161" name="https://www.mitp.de/IT-WEB/Software-Entwicklung/Design-Patterns.html"/>
          <p:cNvSpPr txBox="1"/>
          <p:nvPr/>
        </p:nvSpPr>
        <p:spPr>
          <a:xfrm>
            <a:off x="1749862" y="11648671"/>
            <a:ext cx="100766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https://www.mitp.de/IT-WEB/Software-Entwicklung/Design-Patterns.html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17" name="wenn permanente Bindung zwischen Abstraktion und Implementierung verhindert werden soll (ermöglicht laufzeitbedingte Wechsel der Implement.)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wenn permanente Bindung zwischen Abstraktion und Implementierung verhindert werden soll (ermöglicht laufzeitbedingte Wechsel der Implement.)</a:t>
            </a:r>
          </a:p>
          <a:p>
            <a:pPr/>
            <a:r>
              <a:t>wenn Abstraktion und Impl. durch Unterklassen erweitern werden sollen</a:t>
            </a:r>
          </a:p>
          <a:p>
            <a:pPr/>
            <a:r>
              <a:t>wenn Modifizierungen an der Abstraktion keine Auswirkung auf den Client haben soll</a:t>
            </a:r>
          </a:p>
          <a:p>
            <a:pPr/>
            <a:r>
              <a:t>wenn zahlenmäßiger Klassenanstieg eintritt. </a:t>
            </a:r>
            <a:r>
              <a:rPr i="1"/>
              <a:t>Raumbaugh</a:t>
            </a:r>
            <a:r>
              <a:t> bezeichnet solche Klassenhierarchien als “Nested Generalizations”</a:t>
            </a:r>
          </a:p>
          <a:p>
            <a:pPr/>
            <a:r>
              <a:t>wenn Implementierung von mehreren Objekten gemeinsam genutzt werden soll (bsp. Reference Counting)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20" name="Entkopplung von Schnittstelle und Implementierung: Objekte können zur Laufzeit ihre Implementierung wechseln - hohe Dynamik und Flexibilität zur Laufzei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Entkopplung von Schnittstelle und Implementierung: Objekte können zur Laufzeit ihre Implementierung wechseln - hohe Dynamik und Flexibilität zur Laufzeit</a:t>
            </a:r>
          </a:p>
          <a:p>
            <a:pPr/>
            <a:r>
              <a:t>begünstigt </a:t>
            </a:r>
            <a:r>
              <a:rPr i="1"/>
              <a:t>Layering </a:t>
            </a:r>
            <a:r>
              <a:t>(Schichtenbildung), was Systemstrukturierung begünstigt</a:t>
            </a:r>
          </a:p>
          <a:p>
            <a:pPr/>
            <a:r>
              <a:t>bessere Erweiterbarkeit, da </a:t>
            </a:r>
            <a:r>
              <a:rPr i="1"/>
              <a:t>Abstraction</a:t>
            </a:r>
            <a:r>
              <a:t>- und </a:t>
            </a:r>
            <a:r>
              <a:rPr i="1"/>
              <a:t>Implementor</a:t>
            </a:r>
            <a:r>
              <a:t>-Hierarchien unabhängig voneinander </a:t>
            </a:r>
            <a:r>
              <a:rPr b="1"/>
              <a:t>erweitert</a:t>
            </a:r>
            <a:r>
              <a:t> werden können</a:t>
            </a:r>
          </a:p>
          <a:p>
            <a:pPr/>
            <a:r>
              <a:t>Verbergen der Implementierungsdetails vor dem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Unterschied zum Adapter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Unterschied zum Adapter Pattern</a:t>
            </a:r>
          </a:p>
        </p:txBody>
      </p:sp>
      <p:sp>
        <p:nvSpPr>
          <p:cNvPr id="223" name="das Adapter Pattern wird nach Fertigstellung des Systemdesigns angewendet, um die Zusammenarbeit nicht miteinander verwandter Klassen zu ermöglichen (Auflösung von Inkompatibilitäten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das Adapter Pattern wird nach Fertigstellung des Systemdesigns angewendet, um die Zusammenarbeit nicht miteinander verwandter Klassen zu ermöglichen (Auflösung von Inkompatibilitäten)</a:t>
            </a:r>
          </a:p>
          <a:p>
            <a:pPr/>
            <a:r>
              <a:t>das Bridge Pattern fließt dagegen von Anfang an in das Systemdesign ein</a:t>
            </a:r>
          </a:p>
        </p:txBody>
      </p:sp>
      <p:pic>
        <p:nvPicPr>
          <p:cNvPr id="224" name="Screen Shot 2020-12-02 at 22.40.20.png" descr="Screen Shot 2020-12-02 at 22.4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0171" y="7026727"/>
            <a:ext cx="9163658" cy="582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source: https://refactoring.guru/images/patterns/content/bridge/bridge-2-en.png"/>
          <p:cNvSpPr txBox="1"/>
          <p:nvPr/>
        </p:nvSpPr>
        <p:spPr>
          <a:xfrm>
            <a:off x="6461455" y="13016138"/>
            <a:ext cx="114610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https://refactoring.guru/images/patterns/content/bridge/bridge-2-en.png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07. Bridge.jpg" descr="07. Brid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202" y="1580884"/>
            <a:ext cx="22959596" cy="1055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mpo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Composite</a:t>
            </a:r>
          </a:p>
        </p:txBody>
      </p:sp>
      <p:sp>
        <p:nvSpPr>
          <p:cNvPr id="232" name="Kompositu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Kompositum</a:t>
            </a:r>
          </a:p>
        </p:txBody>
      </p:sp>
      <p:sp>
        <p:nvSpPr>
          <p:cNvPr id="233" name="Quelle:https://refactoring.guru/design-patterns/composite"/>
          <p:cNvSpPr txBox="1"/>
          <p:nvPr/>
        </p:nvSpPr>
        <p:spPr>
          <a:xfrm>
            <a:off x="11622421" y="11839779"/>
            <a:ext cx="800069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Quelle:https://refactoring.guru/design-patterns/composite</a:t>
            </a:r>
          </a:p>
        </p:txBody>
      </p:sp>
      <p:pic>
        <p:nvPicPr>
          <p:cNvPr id="234" name="Screen Shot 2020-11-24 at 23.13.41.png" descr="Screen Shot 2020-11-24 at 23.1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108" y="1002703"/>
            <a:ext cx="16143321" cy="10614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08. Composite example.jpg" descr="08. Composit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835" y="474913"/>
            <a:ext cx="14890330" cy="12766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41" name="Komposition von Objekten in Baumstrukturen zur Abbildung von Teil-Ganzes-Hierarchi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Komposition von Objekten in Baumstrukturen zur Abbildung von Teil-Ganzes-Hierarchien</a:t>
            </a:r>
          </a:p>
          <a:p>
            <a:pPr/>
            <a:r>
              <a:t>einheitlicher Umgang mit individuellen Objekten als auch mit Objektkompositionen</a:t>
            </a:r>
          </a:p>
        </p:txBody>
      </p:sp>
      <p:pic>
        <p:nvPicPr>
          <p:cNvPr id="242" name="Screen Shot 2020-12-02 at 22.42.30.png" descr="Screen Shot 2020-12-02 at 22.4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212" y="6324712"/>
            <a:ext cx="7659577" cy="599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source: https://refactoring.guru/images/patterns/diagrams/composite/live-example.png"/>
          <p:cNvSpPr txBox="1"/>
          <p:nvPr/>
        </p:nvSpPr>
        <p:spPr>
          <a:xfrm>
            <a:off x="6004255" y="12637356"/>
            <a:ext cx="123754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https://refactoring.guru/images/patterns/diagrams/composite/live-example.png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46" name="wenn Teil-Ganzes-Hierarchien von Objekten dargestell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Teil-Ganzes-Hierarchien von Objekten dargestellt werden sollen</a:t>
            </a:r>
          </a:p>
          <a:p>
            <a:pPr/>
            <a:r>
              <a:t>wenn der Client nicht zwischen individuellen Objekten und Objektkompositionen unterscheiden soll (sondern einheitliche Behandlung)</a:t>
            </a:r>
          </a:p>
        </p:txBody>
      </p:sp>
      <p:pic>
        <p:nvPicPr>
          <p:cNvPr id="247" name="Screen Shot 2020-12-02 at 22.43.32.png" descr="Screen Shot 2020-12-02 at 22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2997" y="6294562"/>
            <a:ext cx="13438006" cy="661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source: https://refactoring.guru/images/patterns/content/composite/composite-comic-1-en.png"/>
          <p:cNvSpPr txBox="1"/>
          <p:nvPr/>
        </p:nvSpPr>
        <p:spPr>
          <a:xfrm>
            <a:off x="5422392" y="12936277"/>
            <a:ext cx="135392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https://refactoring.guru/images/patterns/content/composite/composite-comic-1-en.png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20-11-24 at 22.20.07.png" descr="Screen Shot 2020-11-24 at 22.20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014" y="174892"/>
            <a:ext cx="18965972" cy="12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elle: https://refactoring.guru/design-patterns/structural-patterns"/>
          <p:cNvSpPr txBox="1"/>
          <p:nvPr/>
        </p:nvSpPr>
        <p:spPr>
          <a:xfrm>
            <a:off x="7601864" y="12799707"/>
            <a:ext cx="91802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https://refactoring.guru/design-patterns/structural-patterns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51" name="definiert aus zusammengesetzten Objekten bestehende Klassenhierarchi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definiert aus zusammengesetzten Objekten bestehende Klassenhierarchien</a:t>
            </a:r>
          </a:p>
          <a:p>
            <a:pPr/>
            <a:r>
              <a:t>Client weiß nicht, ob es sich um ein individuelles Objekt (</a:t>
            </a:r>
            <a:r>
              <a:rPr i="1"/>
              <a:t>Leaf</a:t>
            </a:r>
            <a:r>
              <a:t>) oder zusammengesetzte Komponente (</a:t>
            </a:r>
            <a:r>
              <a:rPr i="1"/>
              <a:t>Component</a:t>
            </a:r>
            <a:r>
              <a:t>) handelt</a:t>
            </a:r>
          </a:p>
          <a:p>
            <a:pPr/>
            <a:r>
              <a:t>erleichtert das Hinzufügen neuer Komponententypen. Neu definierte </a:t>
            </a:r>
            <a:r>
              <a:rPr i="1"/>
              <a:t>Composite</a:t>
            </a:r>
            <a:r>
              <a:t>- oder </a:t>
            </a:r>
            <a:r>
              <a:rPr i="1"/>
              <a:t>Leaf</a:t>
            </a:r>
            <a:r>
              <a:t>-Klassen arbeiten automatisch mit vorhandenen Strukturen zusammen</a:t>
            </a:r>
          </a:p>
          <a:p>
            <a:pPr/>
            <a:r>
              <a:t>Systemdesign wird allgemeingültig, da die Struktur nicht begrenzt werden kann (nur mit Laufzeitüberprüfungen) im Gegensatz zur Komposition mit bestimmten Komponenten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rweiter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Erweiterbarkeit</a:t>
            </a:r>
          </a:p>
        </p:txBody>
      </p:sp>
      <p:sp>
        <p:nvSpPr>
          <p:cNvPr id="254" name="Explizite Referenzen auf Elternobjekte: einfachere Traversierung und Verwaltung der Struktur durch bessere Navigatio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Explizite Referenzen auf Elternobjekte: einfachere Traversierung und Verwaltung der Struktur durch bessere Navigation</a:t>
            </a:r>
          </a:p>
          <a:p>
            <a:pPr/>
            <a:r>
              <a:t>Gemeinsame Nutzung von Komponente: um Speicherbeanspruchung zu reduzieren (Kombination mit </a:t>
            </a:r>
            <a:r>
              <a:rPr i="1"/>
              <a:t>Singleton</a:t>
            </a:r>
            <a:r>
              <a:t> oder </a:t>
            </a:r>
            <a:r>
              <a:rPr i="1"/>
              <a:t>Flyweight</a:t>
            </a:r>
            <a:r>
              <a:t>)</a:t>
            </a:r>
          </a:p>
          <a:p>
            <a:pPr/>
            <a:r>
              <a:t>Ordnung der Kindobjekte (z.B. Front-to-back-Ordnung) durch </a:t>
            </a:r>
            <a:r>
              <a:rPr i="1"/>
              <a:t>Iterator</a:t>
            </a:r>
            <a:endParaRPr i="1"/>
          </a:p>
          <a:p>
            <a:pPr/>
            <a:r>
              <a:t>Nutzung von Caching bei häufiger Traversierung</a:t>
            </a:r>
          </a:p>
          <a:p>
            <a:pPr/>
            <a:r>
              <a:t>Leaf-Objekt können auch variieren von der Klasseninstanz</a:t>
            </a:r>
          </a:p>
          <a:p>
            <a:pPr/>
            <a:r>
              <a:t>Beispiel: Ordnerstruktur der 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08. Composite.jpg" descr="08. Compo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649" y="714986"/>
            <a:ext cx="16910702" cy="1228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co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Decorator</a:t>
            </a:r>
          </a:p>
        </p:txBody>
      </p:sp>
      <p:sp>
        <p:nvSpPr>
          <p:cNvPr id="261" name="Dekorier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Dekorierer</a:t>
            </a:r>
          </a:p>
        </p:txBody>
      </p:sp>
      <p:sp>
        <p:nvSpPr>
          <p:cNvPr id="262" name="Quelle:https://refactoring.guru/design-patterns/decorator"/>
          <p:cNvSpPr txBox="1"/>
          <p:nvPr/>
        </p:nvSpPr>
        <p:spPr>
          <a:xfrm>
            <a:off x="11679113" y="11839779"/>
            <a:ext cx="78873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https://refactoring.guru/design-patterns/de</a:t>
            </a:r>
            <a:r>
              <a:t>corator</a:t>
            </a:r>
          </a:p>
        </p:txBody>
      </p:sp>
      <p:pic>
        <p:nvPicPr>
          <p:cNvPr id="263" name="Screen Shot 2020-11-24 at 23.16.01.png" descr="Screen Shot 2020-11-24 at 23.1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0296" y="781384"/>
            <a:ext cx="16857433" cy="10708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09. Decorator example.jpg" descr="09. Decora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3067" y="394559"/>
            <a:ext cx="10077865" cy="1292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70" name="dynamische Erweiterung der Funktionalität eines Objektes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dynamische Erweiterung der Funktionalität eines Objektes</a:t>
            </a:r>
          </a:p>
          <a:p>
            <a:pPr/>
            <a:r>
              <a:t>flexible Alternative zur Unterklassenbildung</a:t>
            </a:r>
          </a:p>
          <a:p>
            <a:pPr/>
            <a:r>
              <a:t>auch Wrapper genannt</a:t>
            </a:r>
          </a:p>
        </p:txBody>
      </p:sp>
      <p:pic>
        <p:nvPicPr>
          <p:cNvPr id="271" name="Screen Shot 2020-12-02 at 23.58.00.png" descr="Screen Shot 2020-12-02 at 23.5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106" y="6756510"/>
            <a:ext cx="12137788" cy="599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Resource: https://refactoring.guru/images/patterns/content/decorator/decorator-comic-1.png"/>
          <p:cNvSpPr txBox="1"/>
          <p:nvPr/>
        </p:nvSpPr>
        <p:spPr>
          <a:xfrm>
            <a:off x="5770016" y="12823697"/>
            <a:ext cx="1284396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https://refactoring.guru/images/patterns/content/decorator/decorator-comic-1.png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75" name="wenn einzelne Objekte dynamisch mit weiterer Funktionalität ausgestatte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einzelne Objekte dynamisch mit weiterer Funktionalität ausgestattet werden sollen</a:t>
            </a:r>
          </a:p>
          <a:p>
            <a:pPr/>
            <a:r>
              <a:t>wenn Funktionalität ergänzt und entfernt werden soll</a:t>
            </a:r>
          </a:p>
          <a:p>
            <a:pPr/>
            <a:r>
              <a:t>wenn Funktionserweiterung nicht durch Unterklassenbildung möglich ist - und falls doch, dies zu explosiven zahlenmäßigen Anstieg von Unterklassen führen würde (aufgrund hoher Kombinationsrate)</a:t>
            </a:r>
          </a:p>
        </p:txBody>
      </p:sp>
      <p:pic>
        <p:nvPicPr>
          <p:cNvPr id="276" name="Screen Shot 2020-12-02 at 23.59.01.png" descr="Screen Shot 2020-12-02 at 23.5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0065" y="8763551"/>
            <a:ext cx="9183871" cy="386470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source: https://refactoring.guru/images/patterns/diagrams/decorator/problem2.png"/>
          <p:cNvSpPr txBox="1"/>
          <p:nvPr/>
        </p:nvSpPr>
        <p:spPr>
          <a:xfrm>
            <a:off x="6277965" y="12723317"/>
            <a:ext cx="118280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https://refactoring.guru/images/patterns/diagrams/decorator/problem2.png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80" name="Mehr Flexibilität als bei statischer Vererbung durch dynamisches Hinzufügen oder Entfernen von Funktionen sowie Kombination verschiedener Decorator-Objekte (Schokoeis mit Streuseln oder Schokostückchen ;-) 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Mehr Flexibilität als bei statischer Vererbung durch dynamisches Hinzufügen oder Entfernen von Funktionen sowie Kombination verschiedener </a:t>
            </a:r>
            <a:r>
              <a:rPr i="1"/>
              <a:t>Decorator</a:t>
            </a:r>
            <a:r>
              <a:t>-Objekte (Schokoeis mit Streuseln oder Schokostückchen ;-) )</a:t>
            </a:r>
          </a:p>
          <a:p>
            <a:pPr/>
            <a:r>
              <a:t>Vermeidung funktionsüberladener Klassen, da Funktionen erst ergänzt werden können, wenn sie gebraucht werden (durch einfache Kombination) - </a:t>
            </a:r>
            <a:r>
              <a:rPr i="1"/>
              <a:t>YAGNI Principle</a:t>
            </a:r>
            <a:endParaRPr i="1"/>
          </a:p>
          <a:p>
            <a:pPr/>
            <a:r>
              <a:rPr i="1"/>
              <a:t>Decorator</a:t>
            </a:r>
            <a:r>
              <a:t>-Objekt ist nicht mit seiner Komponente identisch, sondern dient ihr als Umhüllung (</a:t>
            </a:r>
            <a:r>
              <a:rPr i="1"/>
              <a:t>Transparent Enclosure</a:t>
            </a:r>
            <a:r>
              <a:t>)</a:t>
            </a:r>
          </a:p>
          <a:p>
            <a:pPr/>
            <a:r>
              <a:t>System besteht aus vielen kleinen Objekten, was die klare Übersicht einschränkt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Komposition von Klassen und Objekten zur Errichtung umfassender Strukturen…"/>
          <p:cNvSpPr txBox="1"/>
          <p:nvPr/>
        </p:nvSpPr>
        <p:spPr>
          <a:xfrm>
            <a:off x="874831" y="2878950"/>
            <a:ext cx="22634338" cy="939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Komposition von Klassen und Objekten zur Errichtung umfassender Strukturen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t>Kombination von Objekten um neue Funktionalität entstehen zu lassen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gewährt Flexibilität durch laufzeitbedingtes veränderbares Kompositionsgefüge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Steigerung von Effizienz und Konsistenz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Anwendung von Dependency Inversion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Implementierung gegen Schnittstellen (Interfaces od. abstrakte Klassen)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Bewahren des Open-Closed-Prinzips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flexibles Design, geringer Wartungsaufwand, hohe Wiederverwendbarkeit</a:t>
            </a:r>
          </a:p>
        </p:txBody>
      </p:sp>
      <p:sp>
        <p:nvSpPr>
          <p:cNvPr id="167" name="Bedeutu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Bedeutung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09. Decorator.jpg" descr="09. Decora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3086" y="740993"/>
            <a:ext cx="16117829" cy="1223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ac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Facade</a:t>
            </a:r>
          </a:p>
        </p:txBody>
      </p:sp>
      <p:sp>
        <p:nvSpPr>
          <p:cNvPr id="287" name="Fassa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Fassade</a:t>
            </a:r>
          </a:p>
        </p:txBody>
      </p:sp>
      <p:sp>
        <p:nvSpPr>
          <p:cNvPr id="288" name="Quelle:https://refactoring.guru/design-patterns/facade"/>
          <p:cNvSpPr txBox="1"/>
          <p:nvPr/>
        </p:nvSpPr>
        <p:spPr>
          <a:xfrm>
            <a:off x="11876624" y="11839779"/>
            <a:ext cx="7492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Quelle:https://refactoring.guru/design-patterns/facade</a:t>
            </a:r>
          </a:p>
        </p:txBody>
      </p:sp>
      <p:pic>
        <p:nvPicPr>
          <p:cNvPr id="289" name="Screen Shot 2020-11-24 at 23.18.06.png" descr="Screen Shot 2020-11-24 at 23.1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4765" y="985037"/>
            <a:ext cx="15516008" cy="10327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10. Facade example.jpg" descr="10. Facad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7994" y="759299"/>
            <a:ext cx="10508012" cy="1219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96" name="Bereitstellung einer Schnittstelle zu einem Subsystem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einer Schnittstelle zu einem Subsystem</a:t>
            </a:r>
          </a:p>
          <a:p>
            <a:pPr/>
            <a:r>
              <a:t>definiert eine Schnittstelle höherer Ebene, um die Nutzung eines Subsystems zu vereinfachen</a:t>
            </a:r>
          </a:p>
        </p:txBody>
      </p:sp>
      <p:pic>
        <p:nvPicPr>
          <p:cNvPr id="297" name="Screen Shot 2020-12-02 at 23.59.47.png" descr="Screen Shot 2020-12-02 at 23.5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7492" y="6285196"/>
            <a:ext cx="14929016" cy="580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source: https://refactoring.guru/images/patterns/diagrams/facade/live-example-en.png"/>
          <p:cNvSpPr txBox="1"/>
          <p:nvPr/>
        </p:nvSpPr>
        <p:spPr>
          <a:xfrm>
            <a:off x="6032601" y="12397775"/>
            <a:ext cx="123187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https://refactoring.guru/images/patterns/diagrams/facade/live-example-en.png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01" name="wenn eine einfache Schnittstelle zu einem komplexen Subsystem bereitgestellt werden soll - solche Subsysteme können im Laufe des Entwicklungsprozesses zunehmend komplizierter werd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eine einfache Schnittstelle zu einem komplexen Subsystem bereitgestellt werden soll - solche Subsysteme können im Laufe des Entwicklungsprozesses zunehmend komplizierter werden</a:t>
            </a:r>
          </a:p>
          <a:p>
            <a:pPr/>
            <a:r>
              <a:t>wenn der Client von einem Subsystem entkoppelt werden soll (begünstigt Unabhängigkeit und Portabilität des Subsystems)</a:t>
            </a:r>
          </a:p>
          <a:p>
            <a:pPr/>
            <a:r>
              <a:t>wenn Kommunikation eines Subsystem zum Client oder anderen Subsystemen nur über eine Schnittstelle erfolgen soll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04" name="Abschirmung des Clients von den Komponenten des Subsystems - Minimierung der Anzahl der Objekte, die vom Client verwaltet werden müss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Abschirmung des Clients von den Komponenten des Subsystems - Minimierung der Anzahl der Objekte, die vom Client verwaltet werden müssen</a:t>
            </a:r>
          </a:p>
          <a:p>
            <a:pPr/>
            <a:r>
              <a:t>lose Kopplung zwischen Client und Subsystem; somit können Komponenten im Subsystem problemlos ausgetauscht werden, ohne dass der Client davon Kenntnis hat</a:t>
            </a:r>
          </a:p>
          <a:p>
            <a:pPr/>
            <a:r>
              <a:t>Aufhebung zirkulärer Abhängigkeiten</a:t>
            </a:r>
          </a:p>
          <a:p>
            <a:pPr/>
            <a:r>
              <a:t>Unabhängige Implementierung von Client und Subsystem (geringerer Kompilierungsaufwand)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erwandte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Verwandte Patterns</a:t>
            </a:r>
          </a:p>
        </p:txBody>
      </p:sp>
      <p:sp>
        <p:nvSpPr>
          <p:cNvPr id="307" name="Wird sehr oft in Kombination sowie als Alternative zur Abstract Factory verwende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Wird sehr oft in Kombination sowie als Alternative zur </a:t>
            </a:r>
            <a:r>
              <a:rPr i="1"/>
              <a:t>Abstract Factory</a:t>
            </a:r>
            <a:r>
              <a:t> verwendet</a:t>
            </a:r>
          </a:p>
          <a:p>
            <a:pPr/>
            <a:r>
              <a:t>wird oft mit </a:t>
            </a:r>
            <a:r>
              <a:rPr i="1"/>
              <a:t>Mediator</a:t>
            </a:r>
            <a:r>
              <a:t> verwechselt bzw. wird ein Kombination aus beiden Patterns gewählt</a:t>
            </a:r>
          </a:p>
          <a:p>
            <a:pPr/>
            <a:r>
              <a:t>Facade ist meistens einzigartig und somit ein </a:t>
            </a:r>
            <a:r>
              <a:rPr i="1"/>
              <a:t>Singleton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10. Facade.jpg" descr="10. Faca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0493" y="745957"/>
            <a:ext cx="13463014" cy="12224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„Software entities … should be open for extension, but closed for modification.“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7700"/>
              </a:lnSpc>
              <a:defRPr i="1" spc="0" sz="5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„Software entities … should be open for extension, but closed for modification.“</a:t>
            </a:r>
            <a:endParaRPr i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lywe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Flyweight</a:t>
            </a:r>
          </a:p>
        </p:txBody>
      </p:sp>
      <p:sp>
        <p:nvSpPr>
          <p:cNvPr id="314" name="Fliegengewich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Fliegengewicht</a:t>
            </a:r>
          </a:p>
        </p:txBody>
      </p:sp>
      <p:sp>
        <p:nvSpPr>
          <p:cNvPr id="315" name="Quelle:https://refactoring.guru/design-patterns/flyweight"/>
          <p:cNvSpPr txBox="1"/>
          <p:nvPr/>
        </p:nvSpPr>
        <p:spPr>
          <a:xfrm>
            <a:off x="11732911" y="11839779"/>
            <a:ext cx="77797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https://refactoring.guru/design-patterns/flyweight</a:t>
            </a:r>
          </a:p>
        </p:txBody>
      </p:sp>
      <p:pic>
        <p:nvPicPr>
          <p:cNvPr id="316" name="Screen Shot 2020-11-24 at 23.20.03.png" descr="Screen Shot 2020-11-24 at 23.2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5851" y="708765"/>
            <a:ext cx="15391610" cy="1038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11. Flyweight example.jpg" descr="11. Flyweight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976" y="1749588"/>
            <a:ext cx="22646048" cy="102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23" name="gemeinsame Nutzung feingranulärer Objekte, um sie in großer Anzahl effizient einsetzen und wiederverwenden zu könn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gemeinsame Nutzung feingranulärer Objekte, um sie in großer Anzahl effizient einsetzen und wiederverwenden zu können</a:t>
            </a:r>
          </a:p>
        </p:txBody>
      </p:sp>
      <p:pic>
        <p:nvPicPr>
          <p:cNvPr id="324" name="Screen Shot 2020-12-03 at 00.01.07.png" descr="Screen Shot 2020-12-03 at 00.0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736" y="5094132"/>
            <a:ext cx="16478528" cy="726553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source: https://refactoring.guru/images/patterns/diagrams/flyweight/problem-en.png"/>
          <p:cNvSpPr txBox="1"/>
          <p:nvPr/>
        </p:nvSpPr>
        <p:spPr>
          <a:xfrm>
            <a:off x="6190640" y="12264675"/>
            <a:ext cx="120027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https://refactoring.guru/images/patterns/diagrams/flyweight/problem-en.png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28" name="sollte nur angewendet werden, wenn alle nachfolgenden Punkte zum eigenen System passen: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sollte nur angewendet werden, wenn alle nachfolgenden Punkte zum eigenen System passen:</a:t>
            </a:r>
          </a:p>
          <a:p>
            <a:pPr/>
            <a:r>
              <a:t>wenn zu hohe Speicheranforderungen aufgrund zahlreicher verwendeter Objekte sind</a:t>
            </a:r>
          </a:p>
          <a:p>
            <a:pPr/>
            <a:r>
              <a:t>wenn Objektzustand extrinsisch gemacht werden kann</a:t>
            </a:r>
          </a:p>
          <a:p>
            <a:pPr/>
            <a:r>
              <a:t>wenn viele Objektgruppen nach Beseitigung des extrinsischen Zustands durch wenig gemeinsam genutzte Objekte ersetzt werden können</a:t>
            </a:r>
          </a:p>
          <a:p>
            <a:pPr/>
            <a:r>
              <a:t>wenn die Anwendung nicht von der Objektidentität abhängig ist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11. Flyweight.jpg" descr="11. Flyweigh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750" y="2419706"/>
            <a:ext cx="19926500" cy="887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5" name="Prox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6" name="Quelle:https://refactoring.guru/design-patterns/proxy"/>
          <p:cNvSpPr txBox="1"/>
          <p:nvPr/>
        </p:nvSpPr>
        <p:spPr>
          <a:xfrm>
            <a:off x="11958463" y="11839779"/>
            <a:ext cx="732861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https://refactoring.guru/design-patterns/proxy</a:t>
            </a:r>
          </a:p>
        </p:txBody>
      </p:sp>
      <p:pic>
        <p:nvPicPr>
          <p:cNvPr id="337" name="Screen Shot 2020-11-24 at 23.21.45.png" descr="Screen Shot 2020-11-24 at 23.21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1515" y="764673"/>
            <a:ext cx="17119722" cy="10877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composition with interfaces.jpg" descr="object composition with interfa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437" y="3708829"/>
            <a:ext cx="15813127" cy="882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Object Composition &amp; Dependency Invers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Object Composition &amp; Dependency Inversion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12. Proxy example.jpg" descr="12. Proxy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721" y="920313"/>
            <a:ext cx="12572558" cy="11875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44" name="Bereitstellung eines vorgelagerten Stellvertreterobjekts bzw. Platzhalter zwecks Zugriffssteuerung eines Objekt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eines vorgelagerten Stellvertreterobjekts bzw. Platzhalter zwecks Zugriffssteuerung eines Objekt</a:t>
            </a:r>
          </a:p>
        </p:txBody>
      </p:sp>
      <p:pic>
        <p:nvPicPr>
          <p:cNvPr id="345" name="Screen Shot 2020-12-03 at 00.02.14.png" descr="Screen Shot 2020-12-03 at 00.0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105" y="5766043"/>
            <a:ext cx="15483790" cy="522093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Resource: https://refactoring.guru/images/patterns/diagrams/proxy/solution-en.png"/>
          <p:cNvSpPr txBox="1"/>
          <p:nvPr/>
        </p:nvSpPr>
        <p:spPr>
          <a:xfrm>
            <a:off x="6441795" y="11203337"/>
            <a:ext cx="1150041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https://refactoring.guru/images/patterns/diagrams/proxy/solution-en.png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49" name="wenn über einen simplen Pointer hinausgehender Bedarf nach anpassungsfähigeren u. intelligenteren Referenzierung eines Objektes beste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wenn über einen simplen Pointer hinausgehender Bedarf nach anpassungsfähigeren u. intelligenteren Referenzierung eines Objektes besteht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Remote Proxy: lokaler Stellvertreter für ein Objekt im anderen Adressbereich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Virtuelles Proxy: Erzeugung ressourcenlastiger Objekte auf Anforderung (e.g. Transaction)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Schutz-Proxy: Kontrolle über Zugriff auf Originalobjekt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Smart-Reference: Ersatz für einfachen Pointer und führt beim Zugriff auf Objekt zusätzliche Operationen aus, z.B. Reference Counting, Transaction Handling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52" name="ergänzt Differenzierungsebene für Zugriff auf Objek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ergänzt Differenzierungsebene für Zugriff auf Objekt</a:t>
            </a:r>
          </a:p>
          <a:p>
            <a:pPr/>
            <a:r>
              <a:t>Remote-Proxy kann Tatsache verbergen, dass sich ein Objekt in einem anderen Adressbereich befindet</a:t>
            </a:r>
          </a:p>
          <a:p>
            <a:pPr/>
            <a:r>
              <a:t>virtuelles Proxy kann Optimierungen wie die Erzeugung eines Objektes auf Anforderung durchführen</a:t>
            </a:r>
          </a:p>
          <a:p>
            <a:pPr/>
            <a:r>
              <a:t>Schutz-Proxy und Smart-Reference ermöglichen zusätzliche Verwaltungsaufgaben, sobald auf ein Objekt zugegriffen wird</a:t>
            </a:r>
          </a:p>
          <a:p>
            <a:pPr/>
            <a:r>
              <a:t>Beispiel: Objekte können auf internen Zustand geprüft werden und damit ergibt sich deren “Erlaubnis” andere Instanzen zu benutzen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12. Proxy.jpg" descr="12. Prox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4702" y="1110390"/>
            <a:ext cx="12734596" cy="1149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rage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Fragen?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Happy Coding!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ap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5" name="Adap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6" name="Quelle: https://refactoring.guru/design-patterns/adapter"/>
          <p:cNvSpPr txBox="1"/>
          <p:nvPr/>
        </p:nvSpPr>
        <p:spPr>
          <a:xfrm>
            <a:off x="11481948" y="12847207"/>
            <a:ext cx="770138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https://refactoring.guru/design-patterns/adapter</a:t>
            </a:r>
          </a:p>
        </p:txBody>
      </p:sp>
      <p:pic>
        <p:nvPicPr>
          <p:cNvPr id="177" name="Screen Shot 2020-11-24 at 22.38.18.png" descr="Screen Shot 2020-11-24 at 22.3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8263" y="851655"/>
            <a:ext cx="18268753" cy="12012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6. Adapter example.jpg" descr="06. Adapte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3869" y="998614"/>
            <a:ext cx="19356262" cy="11718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